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5" r:id="rId1"/>
  </p:sldMasterIdLst>
  <p:sldIdLst>
    <p:sldId id="256" r:id="rId2"/>
    <p:sldId id="262" r:id="rId3"/>
    <p:sldId id="259" r:id="rId4"/>
    <p:sldId id="261" r:id="rId5"/>
    <p:sldId id="260" r:id="rId6"/>
    <p:sldId id="258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C1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272" autoAdjust="0"/>
    <p:restoredTop sz="93581"/>
  </p:normalViewPr>
  <p:slideViewPr>
    <p:cSldViewPr snapToGrid="0">
      <p:cViewPr varScale="1">
        <p:scale>
          <a:sx n="146" d="100"/>
          <a:sy n="146" d="100"/>
        </p:scale>
        <p:origin x="73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702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5/12/25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720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5/12/25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2878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5/12/25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213550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5/12/25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3085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5/12/25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9745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5/12/25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799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3336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904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251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706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5/12/25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729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5/12/25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657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5/12/25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276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5/12/25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406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5/12/25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476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5/12/25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918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5/12/25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152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17/06/relationships/model3d" Target="../media/model3d3.glb"/><Relationship Id="rId3" Type="http://schemas.microsoft.com/office/2017/06/relationships/model3d" Target="../media/model3d1.glb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17/06/relationships/model3d" Target="../media/model3d2.glb"/><Relationship Id="rId11" Type="http://schemas.openxmlformats.org/officeDocument/2006/relationships/audio" Target="../media/audio1.wav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96000">
              <a:srgbClr val="38C1F3"/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4" name="Modello 3D 3" descr="Scuola di pesci">
                <a:extLst>
                  <a:ext uri="{FF2B5EF4-FFF2-40B4-BE49-F238E27FC236}">
                    <a16:creationId xmlns:a16="http://schemas.microsoft.com/office/drawing/2014/main" id="{7DA71F36-7DE0-7632-2225-2C093CB7A7D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40274369"/>
                  </p:ext>
                </p:extLst>
              </p:nvPr>
            </p:nvGraphicFramePr>
            <p:xfrm>
              <a:off x="-152832" y="622463"/>
              <a:ext cx="12051462" cy="6386365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2051462" cy="6386365"/>
                    </a:xfrm>
                    <a:prstGeom prst="rect">
                      <a:avLst/>
                    </a:prstGeom>
                  </am3d:spPr>
                  <am3d:camera>
                    <am3d:pos x="0" y="0" z="5961578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474" d="1000000"/>
                    <am3d:preTrans dx="-4262210" dy="-7210043" dz="54986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40966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1677394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4" name="Modello 3D 3" descr="Scuola di pesci">
                <a:extLst>
                  <a:ext uri="{FF2B5EF4-FFF2-40B4-BE49-F238E27FC236}">
                    <a16:creationId xmlns:a16="http://schemas.microsoft.com/office/drawing/2014/main" id="{7DA71F36-7DE0-7632-2225-2C093CB7A7D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52832" y="622463"/>
                <a:ext cx="12051462" cy="6386365"/>
              </a:xfrm>
              <a:prstGeom prst="rect">
                <a:avLst/>
              </a:prstGeom>
            </p:spPr>
          </p:pic>
        </mc:Fallback>
      </mc:AlternateContent>
      <p:sp>
        <p:nvSpPr>
          <p:cNvPr id="6" name="CasellaDiTesto 5">
            <a:extLst>
              <a:ext uri="{FF2B5EF4-FFF2-40B4-BE49-F238E27FC236}">
                <a16:creationId xmlns:a16="http://schemas.microsoft.com/office/drawing/2014/main" id="{2EF3B85E-34C1-ECC6-B6F5-A22C193FDBF0}"/>
              </a:ext>
            </a:extLst>
          </p:cNvPr>
          <p:cNvSpPr txBox="1"/>
          <p:nvPr/>
        </p:nvSpPr>
        <p:spPr>
          <a:xfrm>
            <a:off x="923826" y="307051"/>
            <a:ext cx="106899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0" dirty="0">
                <a:solidFill>
                  <a:srgbClr val="0070C0"/>
                </a:solidFill>
              </a:rPr>
              <a:t>I PESCI E I MAMMIFERI MARINI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Modello 3D 6" descr="Squalo che nuota">
                <a:extLst>
                  <a:ext uri="{FF2B5EF4-FFF2-40B4-BE49-F238E27FC236}">
                    <a16:creationId xmlns:a16="http://schemas.microsoft.com/office/drawing/2014/main" id="{1FD8B339-8D93-D53B-4F9B-863A20CBCA3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92109523"/>
                  </p:ext>
                </p:extLst>
              </p:nvPr>
            </p:nvGraphicFramePr>
            <p:xfrm>
              <a:off x="6729561" y="1427296"/>
              <a:ext cx="4556748" cy="2857023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4556748" cy="2857023"/>
                    </a:xfrm>
                    <a:prstGeom prst="rect">
                      <a:avLst/>
                    </a:prstGeom>
                  </am3d:spPr>
                  <am3d:camera>
                    <am3d:pos x="0" y="0" z="5399306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8711" d="1000000"/>
                    <am3d:preTrans dx="-3893" dy="-5039232" dz="1084876"/>
                    <am3d:scale>
                      <am3d:sx n="1000000" d="1000000"/>
                      <am3d:sy n="1000000" d="1000000"/>
                      <am3d:sz n="1000000" d="1000000"/>
                    </am3d:scale>
                    <am3d:rot ax="282169" ay="988874" az="80212"/>
                    <am3d:postTrans dx="0" dy="0" dz="0"/>
                  </am3d:trans>
                  <am3d:raster rName="Office3DRenderer" rVer="16.0.8326">
                    <am3d:blip r:embed="rId7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1966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727888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Modello 3D 6" descr="Squalo che nuota">
                <a:extLst>
                  <a:ext uri="{FF2B5EF4-FFF2-40B4-BE49-F238E27FC236}">
                    <a16:creationId xmlns:a16="http://schemas.microsoft.com/office/drawing/2014/main" id="{1FD8B339-8D93-D53B-4F9B-863A20CBCA3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729561" y="1427296"/>
                <a:ext cx="4556748" cy="28570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8" name="Modello 3D 7" descr="Medusa">
                <a:extLst>
                  <a:ext uri="{FF2B5EF4-FFF2-40B4-BE49-F238E27FC236}">
                    <a16:creationId xmlns:a16="http://schemas.microsoft.com/office/drawing/2014/main" id="{AB16AAD7-4D35-FFA8-F575-52229829556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95700916"/>
                  </p:ext>
                </p:extLst>
              </p:nvPr>
            </p:nvGraphicFramePr>
            <p:xfrm>
              <a:off x="63272" y="1427296"/>
              <a:ext cx="1721107" cy="4136363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721107" cy="4136363"/>
                    </a:xfrm>
                    <a:prstGeom prst="rect">
                      <a:avLst/>
                    </a:prstGeom>
                  </am3d:spPr>
                  <am3d:camera>
                    <am3d:pos x="0" y="0" z="5923035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09827" d="1000000"/>
                    <am3d:preTrans dx="0" dy="-17997510" dz="988462"/>
                    <am3d:scale>
                      <am3d:sx n="1000000" d="1000000"/>
                      <am3d:sy n="1000000" d="1000000"/>
                      <am3d:sz n="1000000" d="1000000"/>
                    </am3d:scale>
                    <am3d:rot ax="10090524" ay="1026207" az="10588611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455475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8" name="Modello 3D 7" descr="Medusa">
                <a:extLst>
                  <a:ext uri="{FF2B5EF4-FFF2-40B4-BE49-F238E27FC236}">
                    <a16:creationId xmlns:a16="http://schemas.microsoft.com/office/drawing/2014/main" id="{AB16AAD7-4D35-FFA8-F575-52229829556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3272" y="1427296"/>
                <a:ext cx="1721107" cy="413636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65294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  <p:sndAc>
          <p:stSnd>
            <p:snd r:embed="rId2" name="drumroll.wav"/>
          </p:stSnd>
        </p:sndAc>
      </p:transition>
    </mc:Choice>
    <mc:Fallback xmlns="">
      <p:transition spd="slow">
        <p:fade/>
        <p:sndAc>
          <p:stSnd>
            <p:snd r:embed="rId11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967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100" presetClass="emph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40967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39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3000">
              <a:srgbClr val="00B0F0"/>
            </a:gs>
            <a:gs pos="100000">
              <a:schemeClr val="accent2">
                <a:lumMod val="60000"/>
                <a:lumOff val="4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CB45FC-FBBE-B914-C540-F009051B1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48D03A9-4FFD-52CF-E833-B69CAA32E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2251" y="-175175"/>
            <a:ext cx="5889749" cy="720834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469ADEC-29CF-06BB-FB25-E11E443AE52C}"/>
              </a:ext>
            </a:extLst>
          </p:cNvPr>
          <p:cNvSpPr txBox="1"/>
          <p:nvPr/>
        </p:nvSpPr>
        <p:spPr>
          <a:xfrm>
            <a:off x="282804" y="316099"/>
            <a:ext cx="582262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dirty="0"/>
              <a:t> I pesci sono:</a:t>
            </a:r>
          </a:p>
          <a:p>
            <a:r>
              <a:rPr lang="it-IT" sz="2400" dirty="0"/>
              <a:t>  </a:t>
            </a:r>
            <a:r>
              <a:rPr lang="it-IT" sz="2400" dirty="0">
                <a:solidFill>
                  <a:srgbClr val="FF0000"/>
                </a:solidFill>
              </a:rPr>
              <a:t>carnivori </a:t>
            </a:r>
          </a:p>
          <a:p>
            <a:r>
              <a:rPr lang="it-IT" sz="2400" dirty="0">
                <a:solidFill>
                  <a:srgbClr val="FF0000"/>
                </a:solidFill>
              </a:rPr>
              <a:t>  erbivori</a:t>
            </a:r>
          </a:p>
          <a:p>
            <a:r>
              <a:rPr lang="it-IT" sz="2400" dirty="0">
                <a:solidFill>
                  <a:srgbClr val="FF0000"/>
                </a:solidFill>
              </a:rPr>
              <a:t>  onnivori</a:t>
            </a:r>
          </a:p>
          <a:p>
            <a:endParaRPr lang="it-IT" sz="2400" dirty="0">
              <a:solidFill>
                <a:srgbClr val="FF0000"/>
              </a:solidFill>
            </a:endParaRPr>
          </a:p>
          <a:p>
            <a:endParaRPr lang="it-IT" sz="2400" dirty="0">
              <a:solidFill>
                <a:srgbClr val="FF0000"/>
              </a:solidFill>
            </a:endParaRPr>
          </a:p>
          <a:p>
            <a:pPr algn="just"/>
            <a:r>
              <a:rPr lang="it-IT" sz="2400" dirty="0"/>
              <a:t>I pesci sono: </a:t>
            </a:r>
            <a:r>
              <a:rPr lang="it-IT" sz="2400" dirty="0">
                <a:solidFill>
                  <a:srgbClr val="FF0000"/>
                </a:solidFill>
              </a:rPr>
              <a:t>vertebrati </a:t>
            </a:r>
            <a:r>
              <a:rPr lang="it-IT" sz="2400" dirty="0"/>
              <a:t>(hanno uno scheletro interno), </a:t>
            </a:r>
            <a:r>
              <a:rPr lang="it-IT" sz="2400" dirty="0">
                <a:solidFill>
                  <a:srgbClr val="FF0000"/>
                </a:solidFill>
              </a:rPr>
              <a:t>ovipari</a:t>
            </a:r>
            <a:r>
              <a:rPr lang="it-IT" sz="2400" dirty="0"/>
              <a:t> (depongono le uova fuori dal corpo della madre, ma non tutti), </a:t>
            </a:r>
            <a:r>
              <a:rPr lang="it-IT" sz="2400" dirty="0">
                <a:solidFill>
                  <a:srgbClr val="FF0000"/>
                </a:solidFill>
              </a:rPr>
              <a:t>ovovivipari </a:t>
            </a:r>
            <a:r>
              <a:rPr lang="it-IT" sz="2400" dirty="0"/>
              <a:t>(conservano le uova all’interno del corpo della madre fino al momento della schiusa).</a:t>
            </a: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1ED1E21E-C49F-895C-DAA5-C3F504900709}"/>
              </a:ext>
            </a:extLst>
          </p:cNvPr>
          <p:cNvSpPr/>
          <p:nvPr/>
        </p:nvSpPr>
        <p:spPr>
          <a:xfrm>
            <a:off x="358219" y="1233475"/>
            <a:ext cx="131976" cy="15082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2130CA14-9B7B-FC88-36E9-CEFFFEBA197E}"/>
              </a:ext>
            </a:extLst>
          </p:cNvPr>
          <p:cNvSpPr/>
          <p:nvPr/>
        </p:nvSpPr>
        <p:spPr>
          <a:xfrm>
            <a:off x="348792" y="1572840"/>
            <a:ext cx="131976" cy="15082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5A8EAF38-BFA4-C419-8CA0-A1436B9CF7DE}"/>
              </a:ext>
            </a:extLst>
          </p:cNvPr>
          <p:cNvSpPr/>
          <p:nvPr/>
        </p:nvSpPr>
        <p:spPr>
          <a:xfrm>
            <a:off x="358219" y="1912205"/>
            <a:ext cx="122549" cy="15082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242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750" advClick="0" advTm="25000"/>
    </mc:Choice>
    <mc:Fallback xmlns="">
      <p:transition spd="slow" advClick="0" advTm="2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3000">
              <a:srgbClr val="00B0F0"/>
            </a:gs>
            <a:gs pos="100000">
              <a:schemeClr val="accent2">
                <a:lumMod val="60000"/>
                <a:lumOff val="4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918BB02-6A91-9710-6D2C-0D5946C89715}"/>
              </a:ext>
            </a:extLst>
          </p:cNvPr>
          <p:cNvSpPr txBox="1"/>
          <p:nvPr/>
        </p:nvSpPr>
        <p:spPr>
          <a:xfrm>
            <a:off x="0" y="1595021"/>
            <a:ext cx="454143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dirty="0"/>
              <a:t>Le </a:t>
            </a:r>
            <a:r>
              <a:rPr lang="it-IT" sz="2800" dirty="0">
                <a:solidFill>
                  <a:schemeClr val="accent2">
                    <a:lumMod val="75000"/>
                  </a:schemeClr>
                </a:solidFill>
              </a:rPr>
              <a:t>BALENE </a:t>
            </a:r>
            <a:r>
              <a:rPr lang="it-IT" sz="2800" dirty="0"/>
              <a:t>vivono in tutti i mari del mondo e ce ne sono di diverse specie. Comunicano con suoni complessi e misteriosi, a volte invece con percussioni.</a:t>
            </a:r>
          </a:p>
          <a:p>
            <a:pPr algn="just"/>
            <a:r>
              <a:rPr lang="it-IT" sz="2800" dirty="0"/>
              <a:t>Il più grande animale sulla Terra è la Balenottera Azzurra.</a:t>
            </a:r>
          </a:p>
          <a:p>
            <a:pPr algn="just"/>
            <a:r>
              <a:rPr lang="it-IT" sz="2800" dirty="0"/>
              <a:t>È lunga trenta metri e può pesare fino a duecento tonnellate.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76F5FF3-6797-2974-9FBF-C211BF703ED7}"/>
              </a:ext>
            </a:extLst>
          </p:cNvPr>
          <p:cNvSpPr txBox="1"/>
          <p:nvPr/>
        </p:nvSpPr>
        <p:spPr>
          <a:xfrm>
            <a:off x="4374037" y="188288"/>
            <a:ext cx="4600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/>
              <a:t>LE BALENE </a:t>
            </a:r>
          </a:p>
        </p:txBody>
      </p:sp>
      <p:pic>
        <p:nvPicPr>
          <p:cNvPr id="1026" name="Picture 2" descr="Mysticeti - Wikipedia">
            <a:extLst>
              <a:ext uri="{FF2B5EF4-FFF2-40B4-BE49-F238E27FC236}">
                <a16:creationId xmlns:a16="http://schemas.microsoft.com/office/drawing/2014/main" id="{7CD97CBF-EFDA-965F-5B85-3D0000137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588" y="2526384"/>
            <a:ext cx="7428411" cy="433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0502078"/>
      </p:ext>
    </p:extLst>
  </p:cSld>
  <p:clrMapOvr>
    <a:masterClrMapping/>
  </p:clrMapOvr>
  <p:transition spd="med" advClick="0" advTm="17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3000">
              <a:srgbClr val="00B0F0"/>
            </a:gs>
            <a:gs pos="100000">
              <a:schemeClr val="accent2">
                <a:lumMod val="60000"/>
                <a:lumOff val="4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5B4784-F781-5582-9A36-3EC5F510DF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copri le 10 curiosità imperdibili sui delfini">
            <a:extLst>
              <a:ext uri="{FF2B5EF4-FFF2-40B4-BE49-F238E27FC236}">
                <a16:creationId xmlns:a16="http://schemas.microsoft.com/office/drawing/2014/main" id="{00D082F2-73B9-2F05-E84E-EC7513E3F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216" y="2095499"/>
            <a:ext cx="6488784" cy="476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BDF0B7C-F3A5-3BF8-8982-1C0FC6F9DA1D}"/>
              </a:ext>
            </a:extLst>
          </p:cNvPr>
          <p:cNvSpPr txBox="1"/>
          <p:nvPr/>
        </p:nvSpPr>
        <p:spPr>
          <a:xfrm>
            <a:off x="4802269" y="-150829"/>
            <a:ext cx="38178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4800" dirty="0"/>
          </a:p>
          <a:p>
            <a:r>
              <a:rPr lang="it-IT" sz="4800" dirty="0"/>
              <a:t>I DELFINI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217F36A-CFAD-E77E-678E-D3597DE47FF0}"/>
              </a:ext>
            </a:extLst>
          </p:cNvPr>
          <p:cNvSpPr txBox="1"/>
          <p:nvPr/>
        </p:nvSpPr>
        <p:spPr>
          <a:xfrm>
            <a:off x="358218" y="1975211"/>
            <a:ext cx="47699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dirty="0"/>
              <a:t>I delfini si trovano in tutti i mari eccetto quelli molto freddi.</a:t>
            </a:r>
          </a:p>
          <a:p>
            <a:pPr algn="just"/>
            <a:r>
              <a:rPr lang="it-IT" sz="2800" dirty="0"/>
              <a:t>Cacciano in gruppo e comunicano con sistemi molto difficili. </a:t>
            </a:r>
          </a:p>
        </p:txBody>
      </p:sp>
    </p:spTree>
    <p:extLst>
      <p:ext uri="{BB962C8B-B14F-4D97-AF65-F5344CB8AC3E}">
        <p14:creationId xmlns:p14="http://schemas.microsoft.com/office/powerpoint/2010/main" val="417133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fade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B0F0"/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apodogli contro orche. Una battaglia a colpi di…">
            <a:extLst>
              <a:ext uri="{FF2B5EF4-FFF2-40B4-BE49-F238E27FC236}">
                <a16:creationId xmlns:a16="http://schemas.microsoft.com/office/drawing/2014/main" id="{641C4023-0F70-9C6C-5C4E-B88B72D51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0"/>
            <a:ext cx="4905375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722CF8D-A91F-21F9-6D08-D5C211071406}"/>
              </a:ext>
            </a:extLst>
          </p:cNvPr>
          <p:cNvSpPr txBox="1"/>
          <p:nvPr/>
        </p:nvSpPr>
        <p:spPr>
          <a:xfrm>
            <a:off x="1489435" y="461913"/>
            <a:ext cx="49867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/>
              <a:t>LE ORCHE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14B4C78-F0A2-F7E8-0633-D4F42A7247B0}"/>
              </a:ext>
            </a:extLst>
          </p:cNvPr>
          <p:cNvSpPr txBox="1"/>
          <p:nvPr/>
        </p:nvSpPr>
        <p:spPr>
          <a:xfrm>
            <a:off x="528196" y="1423448"/>
            <a:ext cx="575977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dirty="0"/>
              <a:t>Le orche si riconoscono dal corpo bianco e nero.</a:t>
            </a:r>
          </a:p>
          <a:p>
            <a:pPr algn="just"/>
            <a:r>
              <a:rPr lang="it-IT" sz="2800" dirty="0"/>
              <a:t>Le orche sono cacciatrici molto abili. Vivono in gruppi, proteggono e accudiscono i loro piccoli.</a:t>
            </a:r>
          </a:p>
        </p:txBody>
      </p:sp>
    </p:spTree>
    <p:extLst>
      <p:ext uri="{BB962C8B-B14F-4D97-AF65-F5344CB8AC3E}">
        <p14:creationId xmlns:p14="http://schemas.microsoft.com/office/powerpoint/2010/main" val="13334390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9000">
        <p159:morph option="byObject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B0F0"/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nada Experience, divisione turismo di Rephouse, mira al cuore  dell'inverno con un nuovo pacchetto esclusivo di 4 giorni in Québec -nella  Gaspésie- sull'Isola della Maddalena">
            <a:extLst>
              <a:ext uri="{FF2B5EF4-FFF2-40B4-BE49-F238E27FC236}">
                <a16:creationId xmlns:a16="http://schemas.microsoft.com/office/drawing/2014/main" id="{9EBFC514-330E-4631-74FB-96AA5AFD7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1" y="2171700"/>
            <a:ext cx="6248399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98EEACC8-226C-D90D-0C36-2BE45DCDD496}"/>
              </a:ext>
            </a:extLst>
          </p:cNvPr>
          <p:cNvSpPr txBox="1"/>
          <p:nvPr/>
        </p:nvSpPr>
        <p:spPr>
          <a:xfrm>
            <a:off x="4581524" y="314325"/>
            <a:ext cx="3886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/>
              <a:t>  LE FOCHE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BF1A1CC-B285-A3D3-1493-D552B1057D8D}"/>
              </a:ext>
            </a:extLst>
          </p:cNvPr>
          <p:cNvSpPr txBox="1"/>
          <p:nvPr/>
        </p:nvSpPr>
        <p:spPr>
          <a:xfrm>
            <a:off x="762000" y="2286000"/>
            <a:ext cx="46958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dirty="0"/>
              <a:t>Le foche vivono sulle coste di tutti i mari del mondo anche in Artide e Antartide, dove le temperature sono molto fredde. </a:t>
            </a:r>
          </a:p>
        </p:txBody>
      </p:sp>
    </p:spTree>
    <p:extLst>
      <p:ext uri="{BB962C8B-B14F-4D97-AF65-F5344CB8AC3E}">
        <p14:creationId xmlns:p14="http://schemas.microsoft.com/office/powerpoint/2010/main" val="2945308013"/>
      </p:ext>
    </p:extLst>
  </p:cSld>
  <p:clrMapOvr>
    <a:masterClrMapping/>
  </p:clrMapOvr>
  <p:transition spd="slow" advClick="0" advTm="9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B0F0"/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A6F8BC-36AF-7AC5-4AFD-B1E8E517CA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FCD785CC-A978-B916-87B2-F18EE098C39A}"/>
              </a:ext>
            </a:extLst>
          </p:cNvPr>
          <p:cNvSpPr txBox="1"/>
          <p:nvPr/>
        </p:nvSpPr>
        <p:spPr>
          <a:xfrm>
            <a:off x="862011" y="2305615"/>
            <a:ext cx="46958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dirty="0"/>
              <a:t>Gli elefanti marini sono molto grandi, soprattutto i maschi.</a:t>
            </a:r>
          </a:p>
          <a:p>
            <a:pPr algn="just"/>
            <a:r>
              <a:rPr lang="it-IT" sz="2800" dirty="0"/>
              <a:t>Il loro nome deriva dal fatto che sul muso hanno una specie di proboscide.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B13B9C5-138B-276E-18ED-03B695E460DE}"/>
              </a:ext>
            </a:extLst>
          </p:cNvPr>
          <p:cNvSpPr txBox="1"/>
          <p:nvPr/>
        </p:nvSpPr>
        <p:spPr>
          <a:xfrm>
            <a:off x="2752724" y="-95250"/>
            <a:ext cx="56102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4800" dirty="0"/>
          </a:p>
          <a:p>
            <a:r>
              <a:rPr lang="it-IT" sz="4800" dirty="0"/>
              <a:t>GLI ELEFANTI MARINI</a:t>
            </a:r>
          </a:p>
        </p:txBody>
      </p:sp>
      <p:pic>
        <p:nvPicPr>
          <p:cNvPr id="2" name="Picture 2" descr="L'elefante marino del nord | Animali.net">
            <a:extLst>
              <a:ext uri="{FF2B5EF4-FFF2-40B4-BE49-F238E27FC236}">
                <a16:creationId xmlns:a16="http://schemas.microsoft.com/office/drawing/2014/main" id="{6649FF06-AD80-C447-754E-42B5D56DF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650" y="2582944"/>
            <a:ext cx="6389350" cy="4275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583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14:ripple/>
      </p:transition>
    </mc:Choice>
    <mc:Fallback xmlns="">
      <p:transition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B0F0"/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E6EE5A-25C0-1488-7F73-5D96DED10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D00783EA-77C0-5FBC-F277-F7F00AC07DC3}"/>
              </a:ext>
            </a:extLst>
          </p:cNvPr>
          <p:cNvSpPr txBox="1"/>
          <p:nvPr/>
        </p:nvSpPr>
        <p:spPr>
          <a:xfrm>
            <a:off x="1076325" y="2590800"/>
            <a:ext cx="4695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 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E6C476A-1397-19C3-2D36-FAC437095C20}"/>
              </a:ext>
            </a:extLst>
          </p:cNvPr>
          <p:cNvSpPr txBox="1"/>
          <p:nvPr/>
        </p:nvSpPr>
        <p:spPr>
          <a:xfrm>
            <a:off x="4400550" y="161925"/>
            <a:ext cx="3009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/>
              <a:t>LE OTARIE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64F6806-21A6-B2B1-A1A1-0C69F26DA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3114020"/>
            <a:ext cx="6286500" cy="3743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77BD7D51-D352-BA9A-29C4-B3EE5820A3C4}"/>
              </a:ext>
            </a:extLst>
          </p:cNvPr>
          <p:cNvSpPr txBox="1"/>
          <p:nvPr/>
        </p:nvSpPr>
        <p:spPr>
          <a:xfrm>
            <a:off x="285750" y="2743200"/>
            <a:ext cx="5486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dirty="0"/>
              <a:t>Le otarie vivono sulle spiagge o sulle rocce appartate. </a:t>
            </a:r>
          </a:p>
          <a:p>
            <a:pPr algn="just"/>
            <a:r>
              <a:rPr lang="it-IT" sz="2800" dirty="0"/>
              <a:t>Sono eccellenti nuotatrici ed entrano in acqua solo per cacciare.</a:t>
            </a:r>
          </a:p>
        </p:txBody>
      </p:sp>
    </p:spTree>
    <p:extLst>
      <p:ext uri="{BB962C8B-B14F-4D97-AF65-F5344CB8AC3E}">
        <p14:creationId xmlns:p14="http://schemas.microsoft.com/office/powerpoint/2010/main" val="3724951139"/>
      </p:ext>
    </p:extLst>
  </p:cSld>
  <p:clrMapOvr>
    <a:masterClrMapping/>
  </p:clrMapOvr>
  <p:transition spd="slow" advClick="0" advTm="1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B0F0"/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C99984-CE93-A44C-FECF-681B478E57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96D81B6-D7AB-367E-9529-86166C59E014}"/>
              </a:ext>
            </a:extLst>
          </p:cNvPr>
          <p:cNvSpPr txBox="1"/>
          <p:nvPr/>
        </p:nvSpPr>
        <p:spPr>
          <a:xfrm>
            <a:off x="762000" y="2286000"/>
            <a:ext cx="4695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3292BA1-5BA0-73BA-08BE-3043CE5F0F3B}"/>
              </a:ext>
            </a:extLst>
          </p:cNvPr>
          <p:cNvSpPr txBox="1"/>
          <p:nvPr/>
        </p:nvSpPr>
        <p:spPr>
          <a:xfrm>
            <a:off x="977245" y="504286"/>
            <a:ext cx="60520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/>
              <a:t>Questo lavoro è stato presentato dalla classe 4A dell’ </a:t>
            </a:r>
          </a:p>
          <a:p>
            <a:pPr algn="ctr"/>
            <a:r>
              <a:rPr lang="it-IT" sz="3200" dirty="0"/>
              <a:t>« I. C. Gino Strada».</a:t>
            </a:r>
          </a:p>
        </p:txBody>
      </p:sp>
      <p:pic>
        <p:nvPicPr>
          <p:cNvPr id="1026" name="Picture 2" descr="L'eredità di Gino Strada alle altre Ong italiane - ilSole24ORE">
            <a:extLst>
              <a:ext uri="{FF2B5EF4-FFF2-40B4-BE49-F238E27FC236}">
                <a16:creationId xmlns:a16="http://schemas.microsoft.com/office/drawing/2014/main" id="{CC5168DF-E70D-D741-F6CC-48D32ECDC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516" y="2547610"/>
            <a:ext cx="5906383" cy="3543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11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5000">
        <p:circle/>
      </p:transition>
    </mc:Choice>
    <mc:Fallback xmlns="">
      <p:transition spd="slow" advClick="0" advTm="1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theme/theme1.xml><?xml version="1.0" encoding="utf-8"?>
<a:theme xmlns:a="http://schemas.openxmlformats.org/drawingml/2006/main" name="Goccia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Gocci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occi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283</TotalTime>
  <Words>268</Words>
  <Application>Microsoft Macintosh PowerPoint</Application>
  <PresentationFormat>Widescreen</PresentationFormat>
  <Paragraphs>32</Paragraphs>
  <Slides>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2" baseType="lpstr">
      <vt:lpstr>Arial</vt:lpstr>
      <vt:lpstr>Tw Cen MT</vt:lpstr>
      <vt:lpstr>Goccia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</dc:creator>
  <cp:lastModifiedBy>Microsoft Office User</cp:lastModifiedBy>
  <cp:revision>12</cp:revision>
  <dcterms:created xsi:type="dcterms:W3CDTF">2025-03-13T10:14:51Z</dcterms:created>
  <dcterms:modified xsi:type="dcterms:W3CDTF">2025-05-12T17:05:05Z</dcterms:modified>
</cp:coreProperties>
</file>