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8"/>
  </p:notesMasterIdLst>
  <p:handoutMasterIdLst>
    <p:handoutMasterId r:id="rId9"/>
  </p:handoutMasterIdLst>
  <p:sldIdLst>
    <p:sldId id="259" r:id="rId2"/>
    <p:sldId id="262" r:id="rId3"/>
    <p:sldId id="265" r:id="rId4"/>
    <p:sldId id="260" r:id="rId5"/>
    <p:sldId id="266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73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3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22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AA9324D-736C-4521-902C-E171322BDD32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CDE5A0-E0EA-4E79-8A9D-490C77C3E1D1}" type="datetime1">
              <a:rPr lang="it-IT" smtClean="0"/>
              <a:t>12/05/25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"/>
              <a:t>Fare clic per modificare gli stili del testo dello schema</a:t>
            </a:r>
            <a:endParaRPr lang="en-US"/>
          </a:p>
          <a:p>
            <a:pPr lvl="1" rtl="0"/>
            <a:r>
              <a:rPr lang="it"/>
              <a:t>Secondo livello</a:t>
            </a:r>
          </a:p>
          <a:p>
            <a:pPr lvl="2" rtl="0"/>
            <a:r>
              <a:rPr lang="it"/>
              <a:t>Terzo livello</a:t>
            </a:r>
          </a:p>
          <a:p>
            <a:pPr lvl="3" rtl="0"/>
            <a:r>
              <a:rPr lang="it"/>
              <a:t>Quarto livello</a:t>
            </a:r>
          </a:p>
          <a:p>
            <a:pPr lvl="4" rtl="0"/>
            <a:r>
              <a:rPr lang="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E6A9DFD-D01D-46F2-9F5D-64CD124556CA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9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8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28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985F1D-99DE-4FE8-9093-377AC3915E25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C16C3F1-EAB4-40C7-A804-E4164A432ACC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7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3AB179-A7B4-4F53-8FBC-DA521D7752CD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C475E4-8A13-4296-8284-4EFC212D9D0C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EDAC308-8BE6-45DD-8B68-B04D02410B09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254269-30BB-4415-A3F6-02D389D24D09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4D8AF99-1FFE-484F-999D-5C9E0DFBE297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CB91F3-7F1A-4CB0-9F29-9C199284DBA2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BAA6CE81-F21E-4C48-B40D-AB03A3BE863B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44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17/06/relationships/model3d" Target="../media/model3d4.glb"/><Relationship Id="rId5" Type="http://schemas.microsoft.com/office/2017/06/relationships/model3d" Target="../media/model3d2.glb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03F89B-D631-5C86-FC72-22D26CE1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94" y="583510"/>
            <a:ext cx="4440658" cy="3261692"/>
          </a:xfrm>
        </p:spPr>
        <p:txBody>
          <a:bodyPr>
            <a:noAutofit/>
          </a:bodyPr>
          <a:lstStyle/>
          <a:p>
            <a:pPr algn="ctr"/>
            <a:r>
              <a:rPr lang="it-IT" sz="9600" b="1" dirty="0">
                <a:solidFill>
                  <a:srgbClr val="FFFF00"/>
                </a:solidFill>
              </a:rPr>
              <a:t>Il DNA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2FD61D-21FE-C484-3533-B7CFC95A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C16C3F1-EAB4-40C7-A804-E4164A432ACC}" type="datetime1">
              <a:rPr lang="it-IT" smtClean="0"/>
              <a:t>12/05/25</a:t>
            </a:fld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Segnaposto contenuto 12" descr="Cantore di canti natalizi giacca blu">
                <a:extLst>
                  <a:ext uri="{FF2B5EF4-FFF2-40B4-BE49-F238E27FC236}">
                    <a16:creationId xmlns:a16="http://schemas.microsoft.com/office/drawing/2014/main" id="{0B332FD9-8185-1175-D719-E09915D93CA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8376524"/>
                  </p:ext>
                </p:extLst>
              </p:nvPr>
            </p:nvGraphicFramePr>
            <p:xfrm>
              <a:off x="2045543" y="2501642"/>
              <a:ext cx="1291475" cy="32616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91475" cy="3261685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279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Segnaposto contenuto 12" descr="Cantore di canti natalizi giacca blu">
                <a:extLst>
                  <a:ext uri="{FF2B5EF4-FFF2-40B4-BE49-F238E27FC236}">
                    <a16:creationId xmlns:a16="http://schemas.microsoft.com/office/drawing/2014/main" id="{0B332FD9-8185-1175-D719-E09915D93C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5543" y="2501642"/>
                <a:ext cx="1291475" cy="3261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4" name="Modello 3D 13" descr="Cantore di canti natalizi cappotto lungo">
                <a:extLst>
                  <a:ext uri="{FF2B5EF4-FFF2-40B4-BE49-F238E27FC236}">
                    <a16:creationId xmlns:a16="http://schemas.microsoft.com/office/drawing/2014/main" id="{BF4CE72D-40B8-D05D-386A-A1668CD968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6825712"/>
                  </p:ext>
                </p:extLst>
              </p:nvPr>
            </p:nvGraphicFramePr>
            <p:xfrm>
              <a:off x="11004770" y="353348"/>
              <a:ext cx="999682" cy="444620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99682" cy="4446207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8460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4" name="Modello 3D 13" descr="Cantore di canti natalizi cappotto lungo">
                <a:extLst>
                  <a:ext uri="{FF2B5EF4-FFF2-40B4-BE49-F238E27FC236}">
                    <a16:creationId xmlns:a16="http://schemas.microsoft.com/office/drawing/2014/main" id="{BF4CE72D-40B8-D05D-386A-A1668CD968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04770" y="353348"/>
                <a:ext cx="999682" cy="4446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8" name="Modello 3D 17" descr="Cantore di canti natalizi in giacca verde">
                <a:extLst>
                  <a:ext uri="{FF2B5EF4-FFF2-40B4-BE49-F238E27FC236}">
                    <a16:creationId xmlns:a16="http://schemas.microsoft.com/office/drawing/2014/main" id="{9B968879-BA33-7050-A6E4-E8F2FF8104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5776404"/>
                  </p:ext>
                </p:extLst>
              </p:nvPr>
            </p:nvGraphicFramePr>
            <p:xfrm>
              <a:off x="336080" y="434549"/>
              <a:ext cx="1693606" cy="416741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693606" cy="4167411"/>
                    </a:xfrm>
                    <a:prstGeom prst="rect">
                      <a:avLst/>
                    </a:prstGeom>
                  </am3d:spPr>
                  <am3d:camera>
                    <am3d:pos x="0" y="0" z="554029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78404" d="1000000"/>
                    <am3d:preTrans dx="0" dy="-17997088" dz="-299770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1759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8" name="Modello 3D 17" descr="Cantore di canti natalizi in giacca verde">
                <a:extLst>
                  <a:ext uri="{FF2B5EF4-FFF2-40B4-BE49-F238E27FC236}">
                    <a16:creationId xmlns:a16="http://schemas.microsoft.com/office/drawing/2014/main" id="{9B968879-BA33-7050-A6E4-E8F2FF8104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6080" y="434549"/>
                <a:ext cx="1693606" cy="4167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9" name="Modello 3D 18" descr="Cantore di canti natalizi felpa con cappuccio">
                <a:extLst>
                  <a:ext uri="{FF2B5EF4-FFF2-40B4-BE49-F238E27FC236}">
                    <a16:creationId xmlns:a16="http://schemas.microsoft.com/office/drawing/2014/main" id="{4C3212BD-FC1D-BEE0-D8B6-DA6C3C61CE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7885213"/>
                  </p:ext>
                </p:extLst>
              </p:nvPr>
            </p:nvGraphicFramePr>
            <p:xfrm>
              <a:off x="8988593" y="1946017"/>
              <a:ext cx="1332788" cy="4512441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332788" cy="4512441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1788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9" name="Modello 3D 18" descr="Cantore di canti natalizi felpa con cappuccio">
                <a:extLst>
                  <a:ext uri="{FF2B5EF4-FFF2-40B4-BE49-F238E27FC236}">
                    <a16:creationId xmlns:a16="http://schemas.microsoft.com/office/drawing/2014/main" id="{4C3212BD-FC1D-BEE0-D8B6-DA6C3C61CE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88593" y="1946017"/>
                <a:ext cx="1332788" cy="45124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59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DB4696-4877-A49C-3234-58D27C8F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398" y="591671"/>
            <a:ext cx="3031852" cy="72614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Il </a:t>
            </a:r>
            <a:r>
              <a:rPr lang="it-IT" sz="4000" b="1" dirty="0" err="1">
                <a:solidFill>
                  <a:srgbClr val="FF0000"/>
                </a:solidFill>
              </a:rPr>
              <a:t>dnA</a:t>
            </a:r>
            <a:endParaRPr lang="it-IT" sz="4000" b="1" dirty="0">
              <a:solidFill>
                <a:srgbClr val="FF000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FD820DB-FC23-240C-CED6-03A0C433C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642" y="672353"/>
            <a:ext cx="6675157" cy="5513293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8E1B75-8A84-C151-A544-A8A7C038B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106706"/>
            <a:ext cx="4372254" cy="3136934"/>
          </a:xfrm>
        </p:spPr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Il DNA è il nostro «libro biologico». </a:t>
            </a:r>
          </a:p>
          <a:p>
            <a:pPr algn="just"/>
            <a:r>
              <a:rPr lang="it-IT" dirty="0">
                <a:solidFill>
                  <a:schemeClr val="bg1"/>
                </a:solidFill>
              </a:rPr>
              <a:t>È  stato scoperto il 28 febbraio nel 1953 grazie alle ricerche di alcuni scienziati come James Watson e Francis Crick. </a:t>
            </a:r>
          </a:p>
          <a:p>
            <a:pPr algn="just"/>
            <a:r>
              <a:rPr lang="it-IT" dirty="0">
                <a:solidFill>
                  <a:schemeClr val="bg1"/>
                </a:solidFill>
              </a:rPr>
              <a:t>Ogni specie vivente, in ognuna delle sue cellule, ha il codice per il suo sviluppo, cioè </a:t>
            </a:r>
            <a:r>
              <a:rPr lang="it-IT" b="1" dirty="0">
                <a:solidFill>
                  <a:schemeClr val="bg1"/>
                </a:solidFill>
              </a:rPr>
              <a:t>tutte le informazioni che caratterizzano un individuo e lo vedono in modo diverso dagli altri.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03E1D9-0E24-499A-B66D-0B958A77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4D8AF99-1FFE-484F-999D-5C9E0DFBE297}" type="datetime1">
              <a:rPr lang="it-IT" smtClean="0"/>
              <a:t>12/05/25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BC1C1-3C8F-EC41-F7D6-BF5AED9E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65" y="345638"/>
            <a:ext cx="8534400" cy="1507067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Patrimonio genetico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4F74C1-9549-659B-0EDA-21B250353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2" y="1577788"/>
            <a:ext cx="4937655" cy="4717177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Il DNA si eredita dai genitori e costituisce il </a:t>
            </a:r>
            <a:r>
              <a:rPr lang="it-IT" b="1" dirty="0">
                <a:solidFill>
                  <a:schemeClr val="bg1"/>
                </a:solidFill>
              </a:rPr>
              <a:t>patrimonio genetico</a:t>
            </a:r>
            <a:r>
              <a:rPr lang="it-IT" dirty="0"/>
              <a:t>.</a:t>
            </a:r>
          </a:p>
          <a:p>
            <a:pPr marL="0" indent="0" algn="just">
              <a:buNone/>
            </a:pPr>
            <a:r>
              <a:rPr lang="it-IT" dirty="0">
                <a:solidFill>
                  <a:schemeClr val="bg1"/>
                </a:solidFill>
              </a:rPr>
              <a:t>Le informazioni sono scritte con un linguaggio particolare in una molecola contenuta nel nucleo della cellula: il  DNA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Segnaposto contenuto 5" descr="Giocatore di bowling">
                <a:extLst>
                  <a:ext uri="{FF2B5EF4-FFF2-40B4-BE49-F238E27FC236}">
                    <a16:creationId xmlns:a16="http://schemas.microsoft.com/office/drawing/2014/main" id="{F86C7F0E-7DC9-CCE9-2837-EC977DFD6F8B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852816636"/>
                  </p:ext>
                </p:extLst>
              </p:nvPr>
            </p:nvGraphicFramePr>
            <p:xfrm>
              <a:off x="7017032" y="2459350"/>
              <a:ext cx="3222995" cy="353949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22995" cy="3539499"/>
                    </a:xfrm>
                    <a:prstGeom prst="rect">
                      <a:avLst/>
                    </a:prstGeom>
                  </am3d:spPr>
                  <am3d:camera>
                    <am3d:pos x="0" y="0" z="659129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4337" d="1000000"/>
                    <am3d:preTrans dx="0" dy="-17999994" dz="60008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9913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Segnaposto contenuto 5" descr="Giocatore di bowling">
                <a:extLst>
                  <a:ext uri="{FF2B5EF4-FFF2-40B4-BE49-F238E27FC236}">
                    <a16:creationId xmlns:a16="http://schemas.microsoft.com/office/drawing/2014/main" id="{F86C7F0E-7DC9-CCE9-2837-EC977DFD6F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7032" y="2459350"/>
                <a:ext cx="3222995" cy="353949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3C6F19-0E4A-7CFC-A2BD-4043B91C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C475E4-8A13-4296-8284-4EFC212D9D0C}" type="datetime1">
              <a:rPr lang="it-IT" smtClean="0"/>
              <a:t>12/05/25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D44685-A458-A62B-0C9C-ED3DE553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99" y="153749"/>
            <a:ext cx="9182754" cy="1020628"/>
          </a:xfrm>
        </p:spPr>
        <p:txBody>
          <a:bodyPr>
            <a:normAutofit fontScale="9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br>
              <a:rPr lang="it-IT" sz="5400" b="1" cap="none" dirty="0">
                <a:ln>
                  <a:noFill/>
                </a:ln>
                <a:solidFill>
                  <a:srgbClr val="FF0000"/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it-IT" sz="5400" b="1" cap="none" dirty="0">
                <a:ln>
                  <a:noFill/>
                </a:ln>
                <a:solidFill>
                  <a:srgbClr val="FF0000"/>
                </a:solidFill>
                <a:latin typeface="Century Gothic" panose="020B0502020202020204"/>
                <a:ea typeface="+mn-ea"/>
                <a:cs typeface="+mn-cs"/>
              </a:rPr>
              <a:t>NUCLEOTIDI</a:t>
            </a:r>
            <a:br>
              <a:rPr lang="it-IT" sz="1600" b="1" cap="none" dirty="0">
                <a:ln>
                  <a:noFill/>
                </a:ln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B276BD-83CD-3618-3541-B19803DD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C475E4-8A13-4296-8284-4EFC212D9D0C}" type="datetime1">
              <a:rPr lang="it-IT" smtClean="0"/>
              <a:t>12/05/25</a:t>
            </a:fld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11C0198-B0BD-C70E-7A7A-FCD0F1F4E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3199" y="1550894"/>
            <a:ext cx="4937655" cy="4582127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Il DNA è costituito da </a:t>
            </a:r>
            <a:r>
              <a:rPr lang="it-IT" b="1" dirty="0">
                <a:solidFill>
                  <a:schemeClr val="bg1"/>
                </a:solidFill>
              </a:rPr>
              <a:t>NUCLEOTIDI</a:t>
            </a:r>
            <a:r>
              <a:rPr lang="it-IT" dirty="0">
                <a:solidFill>
                  <a:schemeClr val="bg1"/>
                </a:solidFill>
              </a:rPr>
              <a:t>: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A=ADENINA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C=CITOSINA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G=GUANINA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T=TIMINA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I nucleotidi si attaccano tra loro secondo una regola e una struttura laterale che tiene insieme i mattoncini, formando una specie di scala a chiocciola chiamata </a:t>
            </a:r>
            <a:r>
              <a:rPr lang="it-IT" b="1" dirty="0">
                <a:solidFill>
                  <a:schemeClr val="bg1"/>
                </a:solidFill>
              </a:rPr>
              <a:t>doppia elica.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4AEB918-19BC-2DAD-43A3-A67EA7144A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254265"/>
            <a:ext cx="5728446" cy="52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2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F6E8E-2113-6F04-262C-ABB44541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1" y="31874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Mutazioni</a:t>
            </a:r>
            <a:br>
              <a:rPr lang="it-IT" b="1" dirty="0">
                <a:solidFill>
                  <a:srgbClr val="FF0000"/>
                </a:solidFill>
              </a:rPr>
            </a:br>
            <a:br>
              <a:rPr lang="it-IT" b="1" dirty="0">
                <a:solidFill>
                  <a:srgbClr val="FF0000"/>
                </a:solidFill>
              </a:rPr>
            </a:b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545938-F7C5-A02D-0449-6A7408A8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BC475E4-8A13-4296-8284-4EFC212D9D0C}" type="datetime1">
              <a:rPr lang="it-IT" smtClean="0"/>
              <a:t>12/05/25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E0CC52-C903-AF47-B83D-8A188E67A1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8" y="1963271"/>
            <a:ext cx="5737785" cy="372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BAF98DD-3388-BF1D-CFB8-23CC1B91A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1825810"/>
            <a:ext cx="4937655" cy="4476377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Nel passaggio del DNA da genitori a figli possono avvenire delle mutazioni.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Una mutazione consiste in un cambiamento nella struttura o nella quantità del DNA di un individuo.</a:t>
            </a:r>
          </a:p>
        </p:txBody>
      </p:sp>
    </p:spTree>
    <p:extLst>
      <p:ext uri="{BB962C8B-B14F-4D97-AF65-F5344CB8AC3E}">
        <p14:creationId xmlns:p14="http://schemas.microsoft.com/office/powerpoint/2010/main" val="26121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696B3-39CC-4D74-4BBE-36C73F32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93786"/>
            <a:ext cx="9535886" cy="3102568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Questo lavoro </a:t>
            </a:r>
            <a:r>
              <a:rPr lang="it-IT" dirty="0" err="1">
                <a:solidFill>
                  <a:schemeClr val="bg1"/>
                </a:solidFill>
              </a:rPr>
              <a:t>e’</a:t>
            </a:r>
            <a:r>
              <a:rPr lang="it-IT" dirty="0">
                <a:solidFill>
                  <a:schemeClr val="bg1"/>
                </a:solidFill>
              </a:rPr>
              <a:t> stato presentato dalla classe 4a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dell’ «I.C. Gino Strada».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8B4375-C2BC-ECEA-A6BE-6A7E0C63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5254269-30BB-4415-A3F6-02D389D24D09}" type="datetime1">
              <a:rPr lang="it-IT" smtClean="0"/>
              <a:t>12/05/25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8A5672-4B24-5766-7FB4-F4ABD055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09" y="3291435"/>
            <a:ext cx="5982788" cy="33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2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274</TotalTime>
  <Words>155</Words>
  <Application>Microsoft Macintosh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Wingdings 3</vt:lpstr>
      <vt:lpstr>Sezione</vt:lpstr>
      <vt:lpstr>Il DNA</vt:lpstr>
      <vt:lpstr>Il dnA</vt:lpstr>
      <vt:lpstr>Patrimonio genetico</vt:lpstr>
      <vt:lpstr> NUCLEOTIDI . </vt:lpstr>
      <vt:lpstr>Mutazioni  </vt:lpstr>
      <vt:lpstr>Questo lavoro e’ stato presentato dalla classe 4a  dell’ «I.C. Gino Strada».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DNA</dc:title>
  <dc:creator>utente 2</dc:creator>
  <cp:lastModifiedBy>Microsoft Office User</cp:lastModifiedBy>
  <cp:revision>9</cp:revision>
  <dcterms:created xsi:type="dcterms:W3CDTF">2025-03-13T10:12:11Z</dcterms:created>
  <dcterms:modified xsi:type="dcterms:W3CDTF">2025-05-12T16:29:13Z</dcterms:modified>
</cp:coreProperties>
</file>